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8" r:id="rId1"/>
  </p:sldMasterIdLst>
  <p:notesMasterIdLst>
    <p:notesMasterId r:id="rId24"/>
  </p:notesMasterIdLst>
  <p:sldIdLst>
    <p:sldId id="295" r:id="rId2"/>
    <p:sldId id="296" r:id="rId3"/>
    <p:sldId id="294" r:id="rId4"/>
    <p:sldId id="297" r:id="rId5"/>
    <p:sldId id="298" r:id="rId6"/>
    <p:sldId id="314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5" r:id="rId22"/>
    <p:sldId id="31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72414" autoAdjust="0"/>
  </p:normalViewPr>
  <p:slideViewPr>
    <p:cSldViewPr snapToGrid="0">
      <p:cViewPr varScale="1">
        <p:scale>
          <a:sx n="59" d="100"/>
          <a:sy n="59" d="100"/>
        </p:scale>
        <p:origin x="11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C2E64-2805-496A-8D91-31ACB982810F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10E9C-B642-487E-A177-67CD1979E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10E9C-B642-487E-A177-67CD1979E0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2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80DA-97B9-4372-9260-641E58AEBBF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572-86DE-40B6-BD2A-F01EC8FA2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4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80DA-97B9-4372-9260-641E58AEBBF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572-86DE-40B6-BD2A-F01EC8FA2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4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80DA-97B9-4372-9260-641E58AEBBF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572-86DE-40B6-BD2A-F01EC8FA2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4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80DA-97B9-4372-9260-641E58AEBBF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572-86DE-40B6-BD2A-F01EC8FA2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49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80DA-97B9-4372-9260-641E58AEBBF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572-86DE-40B6-BD2A-F01EC8FA2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7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80DA-97B9-4372-9260-641E58AEBBF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572-86DE-40B6-BD2A-F01EC8FA2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38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80DA-97B9-4372-9260-641E58AEBBF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572-86DE-40B6-BD2A-F01EC8FA2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73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80DA-97B9-4372-9260-641E58AEBBF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572-86DE-40B6-BD2A-F01EC8FA2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81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80DA-97B9-4372-9260-641E58AEBBF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572-86DE-40B6-BD2A-F01EC8FA2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3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80DA-97B9-4372-9260-641E58AEBBF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572-86DE-40B6-BD2A-F01EC8FA2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1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80DA-97B9-4372-9260-641E58AEBBF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572-86DE-40B6-BD2A-F01EC8FA2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2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80DA-97B9-4372-9260-641E58AEBBF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572-86DE-40B6-BD2A-F01EC8FA2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9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80DA-97B9-4372-9260-641E58AEBBF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572-86DE-40B6-BD2A-F01EC8FA2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7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80DA-97B9-4372-9260-641E58AEBBF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572-86DE-40B6-BD2A-F01EC8FA2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9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80DA-97B9-4372-9260-641E58AEBBF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572-86DE-40B6-BD2A-F01EC8FA2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3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80DA-97B9-4372-9260-641E58AEBBF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572-86DE-40B6-BD2A-F01EC8FA2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2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80DA-97B9-4372-9260-641E58AEBBF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572-86DE-40B6-BD2A-F01EC8FA2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1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8880DA-97B9-4372-9260-641E58AEBBF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C0572-86DE-40B6-BD2A-F01EC8FA2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82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2mglYq_b5OS1NM&amp;tbnid=BQiSC0cXtktnXM:&amp;ved=0CAcQjRw&amp;url=http://journal.frontiersin.org/Journal/10.3389/fpls.2012.00055/full&amp;ei=HKUuVKaJHoSnyATWwIGYBQ&amp;psig=AFQjCNG4GNCg-e0ZMYD9GmKaen9NIldIWg&amp;ust=141242874191683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rontiersin.org/Community/WhosWhoDetails.aspx?UID=30310&amp;d=1&amp;sname=JinkeeLee&amp;name=Science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Application of the Viscoelasticity of the Brain Tissues to Describe Waking-Sleep Continuity Theory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err="1" smtClean="0"/>
              <a:t>Mostafa</a:t>
            </a:r>
            <a:r>
              <a:rPr lang="en-US" sz="2400" dirty="0" smtClean="0"/>
              <a:t> M. </a:t>
            </a:r>
            <a:r>
              <a:rPr lang="en-US" sz="2400" dirty="0" err="1" smtClean="0"/>
              <a:t>Dini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013" y="3955256"/>
            <a:ext cx="48577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0075" y="5734050"/>
            <a:ext cx="3971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2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cs typeface="Times New Roman" pitchFamily="18" charset="0"/>
              </a:rPr>
              <a:t>Difference between Normal Elastic &amp; Viscoelastic Tissue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144" y="1659523"/>
            <a:ext cx="5650414" cy="41957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+mn-lt"/>
                <a:cs typeface="Times New Roman" pitchFamily="18" charset="0"/>
              </a:rPr>
              <a:t>Viscoelastic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materials exposed to stress force, react by 2 different viscous &amp; elastic forces	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+mn-lt"/>
                <a:cs typeface="Times New Roman" pitchFamily="18" charset="0"/>
              </a:rPr>
              <a:t>Viscous forces stored in the material &amp; release time-dependently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+mn-lt"/>
                <a:cs typeface="Times New Roman" pitchFamily="18" charset="0"/>
              </a:rPr>
              <a:t>Equivalent energy for viscous forces measured from area between loading &amp; unloading curves – is potential strain “residue” remaining in material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/>
              <a:t>																												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0075" y="5734050"/>
            <a:ext cx="3971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8065210" y="1416887"/>
            <a:ext cx="3436980" cy="19812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61119" y="3364747"/>
            <a:ext cx="337315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Linear &amp; Nonlinear </a:t>
            </a:r>
            <a:r>
              <a:rPr lang="en-US" dirty="0" err="1" smtClean="0"/>
              <a:t>Viscoelastics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8723" y="1418891"/>
            <a:ext cx="5570203" cy="41957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Brain tissues interconnected – time-lag in stress field inductions &amp; relaxations influence response of integrated tissues /areas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Behavior of brain as integrated tissues network, complex nonlinear </a:t>
            </a:r>
            <a:r>
              <a:rPr lang="en-US" sz="2800" dirty="0" err="1" smtClean="0"/>
              <a:t>viscoelastic</a:t>
            </a:r>
            <a:r>
              <a:rPr lang="en-US" sz="2800" dirty="0" smtClean="0"/>
              <a:t> </a:t>
            </a:r>
            <a:r>
              <a:rPr lang="en-US" sz="2000" dirty="0" smtClean="0"/>
              <a:t>(Giulia </a:t>
            </a:r>
            <a:r>
              <a:rPr lang="en-US" sz="2000" dirty="0" err="1" smtClean="0"/>
              <a:t>Franceschini</a:t>
            </a:r>
            <a:r>
              <a:rPr lang="en-US" sz="2000" dirty="0" smtClean="0"/>
              <a:t>; 2006) </a:t>
            </a: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075" y="5734050"/>
            <a:ext cx="3971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1965" y="2178512"/>
            <a:ext cx="4397375" cy="222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79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cs typeface="Times New Roman" pitchFamily="18" charset="0"/>
              </a:rPr>
              <a:t>Part 2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933" y="1443318"/>
            <a:ext cx="8946541" cy="4195481"/>
          </a:xfrm>
        </p:spPr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n-lt"/>
                <a:cs typeface="Times New Roman" pitchFamily="18" charset="0"/>
              </a:rPr>
              <a:t>Relating Tissues Physical Activities to Mind Activities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n-lt"/>
                <a:cs typeface="Times New Roman" pitchFamily="18" charset="0"/>
              </a:rPr>
              <a:t>Expansion of Brian Activities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075" y="5734050"/>
            <a:ext cx="3971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79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79" y="629181"/>
            <a:ext cx="9404723" cy="1400530"/>
          </a:xfrm>
        </p:spPr>
        <p:txBody>
          <a:bodyPr/>
          <a:lstStyle/>
          <a:p>
            <a:pPr algn="ctr"/>
            <a:r>
              <a:rPr lang="en-US" sz="3600" dirty="0" smtClean="0">
                <a:cs typeface="Times New Roman" pitchFamily="18" charset="0"/>
              </a:rPr>
              <a:t>Relating Tissues Physical Activities to Mind Activities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975" y="2133128"/>
            <a:ext cx="8946541" cy="354577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n-lt"/>
                <a:cs typeface="Times New Roman" pitchFamily="18" charset="0"/>
              </a:rPr>
              <a:t>Stress-straining regulates synchrony of firings in network under loading/ unloading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n-lt"/>
                <a:cs typeface="Times New Roman" pitchFamily="18" charset="0"/>
              </a:rPr>
              <a:t>Synchrony of firings intensify energy intensity over network: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latin typeface="+mn-lt"/>
                <a:cs typeface="Times New Roman" pitchFamily="18" charset="0"/>
              </a:rPr>
              <a:t>Stress field tenses to deform networks from origin configuration; relaxing brings it back to origin configuration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latin typeface="+mn-lt"/>
                <a:cs typeface="Times New Roman" pitchFamily="18" charset="0"/>
              </a:rPr>
              <a:t>Network hosting memory component activated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075" y="5734050"/>
            <a:ext cx="3971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334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Expansion of Brain Activity in Recalls &amp; Creations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n-lt"/>
                <a:cs typeface="Times New Roman" pitchFamily="18" charset="0"/>
              </a:rPr>
              <a:t>Stress field expansion in circuits that link memory features spatially / temporally create brain activity: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latin typeface="+mn-lt"/>
                <a:cs typeface="Times New Roman" pitchFamily="18" charset="0"/>
              </a:rPr>
              <a:t>Features joined exactly as the experience of subject or event is a recall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latin typeface="+mn-lt"/>
                <a:cs typeface="Times New Roman" pitchFamily="18" charset="0"/>
              </a:rPr>
              <a:t>Different features from different experiences link spatially / temporally support creative activity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075" y="5734050"/>
            <a:ext cx="3971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9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cs typeface="Times New Roman" pitchFamily="18" charset="0"/>
              </a:rPr>
              <a:t>Part 3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n-lt"/>
                <a:cs typeface="Times New Roman" pitchFamily="18" charset="0"/>
              </a:rPr>
              <a:t>Expansion of Brain Activity in Recalls &amp; Creations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n-lt"/>
                <a:cs typeface="Times New Roman" pitchFamily="18" charset="0"/>
              </a:rPr>
              <a:t>Change from Waking to Sleep State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n-lt"/>
                <a:cs typeface="Times New Roman" pitchFamily="18" charset="0"/>
              </a:rPr>
              <a:t>Continuity Between Different States of Mind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n-lt"/>
                <a:cs typeface="Times New Roman" pitchFamily="18" charset="0"/>
              </a:rPr>
              <a:t>Conclusion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075" y="5734050"/>
            <a:ext cx="3971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88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cs typeface="Times New Roman" pitchFamily="18" charset="0"/>
              </a:rPr>
              <a:t>Change from Waking to Sleeping State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975" y="1515144"/>
            <a:ext cx="5473952" cy="41957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+mn-lt"/>
                <a:cs typeface="Times New Roman" pitchFamily="18" charset="0"/>
              </a:rPr>
              <a:t>Equivalent Functional &amp; Relaxing curves for active circuit during waking have different “stress-strain correlation” in waking &amp; sleep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latin typeface="+mn-lt"/>
                <a:cs typeface="Times New Roman" pitchFamily="18" charset="0"/>
              </a:rPr>
              <a:t>Curves connected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latin typeface="+mn-lt"/>
                <a:cs typeface="Times New Roman" pitchFamily="18" charset="0"/>
              </a:rPr>
              <a:t>Followed afterwards or delay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latin typeface="+mn-lt"/>
                <a:cs typeface="Times New Roman" pitchFamily="18" charset="0"/>
              </a:rPr>
              <a:t>Nullified or intensified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+mn-lt"/>
                <a:cs typeface="Times New Roman" pitchFamily="18" charset="0"/>
              </a:rPr>
              <a:t>Waking circuit – features in frontal lobe (conscious)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+mn-lt"/>
                <a:cs typeface="Times New Roman" pitchFamily="18" charset="0"/>
              </a:rPr>
              <a:t>Relaxing circuit lacks those features (subconscious)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075" y="5734050"/>
            <a:ext cx="3971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5136" y="1764632"/>
            <a:ext cx="3192463" cy="315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32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cs typeface="Times New Roman" pitchFamily="18" charset="0"/>
              </a:rPr>
              <a:t>Change from Waking to Sleeping State (cont.)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659523"/>
            <a:ext cx="5441867" cy="41957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n-lt"/>
                <a:cs typeface="Times New Roman" pitchFamily="18" charset="0"/>
              </a:rPr>
              <a:t>Accumulating “residue” energy physical equivalent for emotion product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n-lt"/>
                <a:cs typeface="Times New Roman" pitchFamily="18" charset="0"/>
              </a:rPr>
              <a:t>Residue strains release whenever input stresses removed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n-lt"/>
                <a:cs typeface="Times New Roman" pitchFamily="18" charset="0"/>
              </a:rPr>
              <a:t>Elasticity degrades with accumulation of “residue” strains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n-lt"/>
                <a:cs typeface="Times New Roman" pitchFamily="18" charset="0"/>
              </a:rPr>
              <a:t>Sleep a necessity for proper brain functioning</a:t>
            </a:r>
            <a:endParaRPr lang="en-US" sz="2800" dirty="0">
              <a:latin typeface="+mn-lt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075" y="5734050"/>
            <a:ext cx="3971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9811" y="1668380"/>
            <a:ext cx="3128209" cy="281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70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cs typeface="Times New Roman" pitchFamily="18" charset="0"/>
              </a:rPr>
              <a:t>Change from Waking to Sleeping State (cont.)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5104983" cy="41957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n-lt"/>
                <a:cs typeface="Times New Roman" pitchFamily="18" charset="0"/>
              </a:rPr>
              <a:t>Brain activities in waking  = 50000 thought fragments (15000-70000)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n-lt"/>
                <a:cs typeface="Times New Roman" pitchFamily="18" charset="0"/>
              </a:rPr>
              <a:t>Number of passive thoughts,  100 times less in sleep, because of shared networks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latin typeface="+mn-lt"/>
                <a:cs typeface="Times New Roman" pitchFamily="18" charset="0"/>
              </a:rPr>
              <a:t>Strains “Residues” expand physically in passive dreams – “as-it-is” /  passive automatic thoughts 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075" y="5734050"/>
            <a:ext cx="3971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5642" y="1989221"/>
            <a:ext cx="3497179" cy="2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35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cs typeface="Times New Roman" pitchFamily="18" charset="0"/>
              </a:rPr>
              <a:t>Continuity Between Different States of Mind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8933" y="1707649"/>
            <a:ext cx="5008730" cy="41957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+mn-lt"/>
                <a:cs typeface="Times New Roman" pitchFamily="18" charset="0"/>
              </a:rPr>
              <a:t>Accumulated “residue” energy between Functioning &amp; Relaxing curves transfers from waking to sleep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+mn-lt"/>
                <a:cs typeface="Times New Roman" pitchFamily="18" charset="0"/>
              </a:rPr>
              <a:t>Ideally energy consumed in sleep to relax brain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dirty="0" smtClean="0">
                <a:latin typeface="+mn-lt"/>
                <a:cs typeface="Times New Roman" pitchFamily="18" charset="0"/>
              </a:rPr>
              <a:t>Rarely happens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dirty="0" smtClean="0">
                <a:latin typeface="+mn-lt"/>
                <a:cs typeface="Times New Roman" pitchFamily="18" charset="0"/>
              </a:rPr>
              <a:t>A base level of strains related to working memory of sleep activities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dirty="0" smtClean="0">
                <a:latin typeface="+mn-lt"/>
                <a:cs typeface="Times New Roman" pitchFamily="18" charset="0"/>
              </a:rPr>
              <a:t>Some remains of “residues” to next day</a:t>
            </a:r>
            <a:endParaRPr lang="en-US" sz="2200" dirty="0">
              <a:latin typeface="+mn-lt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075" y="5734050"/>
            <a:ext cx="3971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5585" y="2751722"/>
            <a:ext cx="38576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147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Brain Activities &amp; Their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Presentation</a:t>
            </a: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Aft>
                <a:spcPts val="600"/>
              </a:spcAft>
              <a:buFont typeface="+mj-lt"/>
              <a:buAutoNum type="arabicPeriod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activities of the brain tissues in neural network scales </a:t>
            </a:r>
          </a:p>
          <a:p>
            <a:pPr marL="571500" indent="-571500">
              <a:spcAft>
                <a:spcPts val="600"/>
              </a:spcAft>
              <a:buFont typeface="+mj-lt"/>
              <a:buAutoNum type="arabicPeriod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between layers of activity (physical and psychological) </a:t>
            </a:r>
          </a:p>
          <a:p>
            <a:pPr marL="571500" indent="-571500">
              <a:spcAft>
                <a:spcPts val="600"/>
              </a:spcAft>
              <a:buFont typeface="+mj-lt"/>
              <a:buAutoNum type="arabicPeriod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states of mind and continuity in activities in the states.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075" y="5734050"/>
            <a:ext cx="3971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927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27" y="256674"/>
            <a:ext cx="9404723" cy="946484"/>
          </a:xfrm>
        </p:spPr>
        <p:txBody>
          <a:bodyPr/>
          <a:lstStyle/>
          <a:p>
            <a:pPr algn="ctr"/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280" y="1250813"/>
            <a:ext cx="8946541" cy="419548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+mn-lt"/>
                <a:cs typeface="Times New Roman" pitchFamily="18" charset="0"/>
              </a:rPr>
              <a:t>Waking-Sleep continuity  detailed based on energy residues left in </a:t>
            </a:r>
            <a:r>
              <a:rPr lang="en-US" sz="2800" dirty="0" err="1" smtClean="0">
                <a:latin typeface="+mn-lt"/>
                <a:cs typeface="Times New Roman" pitchFamily="18" charset="0"/>
              </a:rPr>
              <a:t>viscoelastic</a:t>
            </a:r>
            <a:r>
              <a:rPr lang="en-US" sz="2800" dirty="0" smtClean="0">
                <a:latin typeface="+mn-lt"/>
                <a:cs typeface="Times New Roman" pitchFamily="18" charset="0"/>
              </a:rPr>
              <a:t> brain tissues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+mn-lt"/>
                <a:cs typeface="Times New Roman" pitchFamily="18" charset="0"/>
              </a:rPr>
              <a:t>Continuous “discrete stress-straining” in neural networks may leave  “residues”; “residues” build up during waking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+mn-lt"/>
                <a:cs typeface="Times New Roman" pitchFamily="18" charset="0"/>
              </a:rPr>
              <a:t>“residues” relieve &amp; initiate steps of “discrete strain-stress” of dreaming in sleep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075" y="6022809"/>
            <a:ext cx="3971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1008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270" y="1475403"/>
            <a:ext cx="8946541" cy="419548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+mn-lt"/>
                <a:cs typeface="Times New Roman" pitchFamily="18" charset="0"/>
              </a:rPr>
              <a:t>Each stage of sleep may cover “residue” relief (relaxation) caused by few to several waking “residues”. Thus, continuity has a gradation.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+mn-lt"/>
                <a:cs typeface="Times New Roman" pitchFamily="18" charset="0"/>
              </a:rPr>
              <a:t>Circuits repeated for same daily issues may initiate dreams related to longer span of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+mn-lt"/>
                <a:cs typeface="Times New Roman" pitchFamily="18" charset="0"/>
              </a:rPr>
              <a:t>Not only waking “residues” pop up in dreams; dream “residues” transfer to waking thoughts. These “residues” for  healthy life are much smaller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Thank you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Definition of Stress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Stress Load &amp; its Regulation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Stress effect in cellular Structure and Memory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Straining in Normal Range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Stress Field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Interaction Between Macro &amp; Micro Scales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Angular Strains  &amp; Strain Residue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Difference Between Normal Elastic &amp; </a:t>
            </a:r>
            <a:r>
              <a:rPr lang="en-US" dirty="0" err="1" smtClean="0"/>
              <a:t>Viscoelastic</a:t>
            </a:r>
            <a:r>
              <a:rPr lang="en-US" dirty="0" smtClean="0"/>
              <a:t> Tissues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Linear &amp; Non-Linear </a:t>
            </a:r>
            <a:r>
              <a:rPr lang="en-US" dirty="0" err="1" smtClean="0"/>
              <a:t>Viscoelastics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075" y="5734050"/>
            <a:ext cx="3971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73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Stress is a pressure that disturbs brain  balance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Brain regulates strain over its tissues;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If stress beyond normal regulatory limit, considered psychological stress; “condition where an environmental demand exceeds the natural regulatory capacity of [brain]”- </a:t>
            </a:r>
            <a:r>
              <a:rPr lang="en-US" sz="2000" dirty="0" err="1" smtClean="0"/>
              <a:t>Koolhaas</a:t>
            </a:r>
            <a:r>
              <a:rPr lang="en-US" sz="2000" dirty="0" smtClean="0"/>
              <a:t>, J., et al; 2011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Stress within regulatory limit is normal stress 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075" y="5734050"/>
            <a:ext cx="3971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2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Stress Load and its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060" y="1539570"/>
            <a:ext cx="8946541" cy="419548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Stress  Load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Tissue or Neural Network under frequency different from its resting frequency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Regulation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Along stress distribution pathways, self-regulatory controls “straining” by “relaxing”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Strain fluctuations  </a:t>
            </a:r>
            <a:r>
              <a:rPr lang="en-US" sz="2800" dirty="0" err="1" smtClean="0"/>
              <a:t>homeostaticly</a:t>
            </a:r>
            <a:r>
              <a:rPr lang="en-US" sz="2800" dirty="0" smtClean="0"/>
              <a:t> regulated within  tissues safe range (Kinematics)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075" y="5734050"/>
            <a:ext cx="3971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56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200" dirty="0" smtClean="0">
                <a:cs typeface="Times New Roman" panose="02020603050405020304" pitchFamily="18" charset="0"/>
              </a:rPr>
              <a:t>Straining ranges in normal range</a:t>
            </a:r>
            <a:endParaRPr lang="en-CA" sz="3200" dirty="0"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62680" y="1434933"/>
            <a:ext cx="5409783" cy="4195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CA" sz="2800" dirty="0">
                <a:latin typeface="+mn-lt"/>
                <a:cs typeface="Times New Roman" panose="02020603050405020304" pitchFamily="18" charset="0"/>
              </a:rPr>
              <a:t>T</a:t>
            </a:r>
            <a:r>
              <a:rPr lang="en-CA" sz="2800" dirty="0" smtClean="0">
                <a:latin typeface="+mn-lt"/>
                <a:cs typeface="Times New Roman" panose="02020603050405020304" pitchFamily="18" charset="0"/>
              </a:rPr>
              <a:t>he daily tissues straining is very small and with no significant short-term effect</a:t>
            </a:r>
          </a:p>
          <a:p>
            <a:pPr>
              <a:buNone/>
            </a:pPr>
            <a:endParaRPr lang="en-CA" sz="2800" dirty="0">
              <a:latin typeface="+mn-lt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2800" dirty="0" smtClean="0">
                <a:latin typeface="+mn-lt"/>
                <a:cs typeface="Times New Roman" panose="02020603050405020304" pitchFamily="18" charset="0"/>
              </a:rPr>
              <a:t> Removing the stress source, the tissue returns almost to the original position</a:t>
            </a:r>
          </a:p>
          <a:p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7004829" y="4541725"/>
            <a:ext cx="55002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 smtClean="0">
                <a:cs typeface="Times New Roman" pitchFamily="18" charset="0"/>
              </a:rPr>
              <a:t>the ventricles, cavities; which strain measures is in it, because </a:t>
            </a:r>
          </a:p>
          <a:p>
            <a:r>
              <a:rPr lang="en-CA" sz="1400" dirty="0" smtClean="0">
                <a:cs typeface="Times New Roman" pitchFamily="18" charset="0"/>
              </a:rPr>
              <a:t>of cerebral fluid diffusion </a:t>
            </a:r>
          </a:p>
          <a:p>
            <a:r>
              <a:rPr lang="en-US" sz="1400" dirty="0" smtClean="0">
                <a:cs typeface="Times New Roman" pitchFamily="18" charset="0"/>
              </a:rPr>
              <a:t>(Lynne E. </a:t>
            </a:r>
            <a:r>
              <a:rPr lang="en-US" sz="1400" dirty="0" err="1" smtClean="0">
                <a:cs typeface="Times New Roman" pitchFamily="18" charset="0"/>
              </a:rPr>
              <a:t>Bilston</a:t>
            </a:r>
            <a:r>
              <a:rPr lang="en-US" sz="1400" dirty="0" smtClean="0">
                <a:cs typeface="Times New Roman" pitchFamily="18" charset="0"/>
              </a:rPr>
              <a:t>, 2011)</a:t>
            </a:r>
            <a:endParaRPr lang="en-CA" sz="1400" dirty="0"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4414" y="1823532"/>
            <a:ext cx="4804012" cy="246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16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cs typeface="Times New Roman" pitchFamily="18" charset="0"/>
              </a:rPr>
              <a:t>Stress Field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n-lt"/>
                <a:cs typeface="Times New Roman" pitchFamily="18" charset="0"/>
              </a:rPr>
              <a:t>Distributes as stress field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+mn-lt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n-lt"/>
                <a:cs typeface="Times New Roman" pitchFamily="18" charset="0"/>
              </a:rPr>
              <a:t>Equivalent stress – Vector (for simplicity)</a:t>
            </a:r>
            <a:endParaRPr lang="en-US" sz="2800" dirty="0">
              <a:latin typeface="+mn-lt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075" y="5734050"/>
            <a:ext cx="3971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7074" y="579940"/>
            <a:ext cx="4395537" cy="248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0436" y="3060501"/>
            <a:ext cx="4432175" cy="244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52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cs typeface="Times New Roman" pitchFamily="18" charset="0"/>
              </a:rPr>
              <a:t>Interaction Between 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Macro and Micro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707649"/>
            <a:ext cx="4396339" cy="41957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n-lt"/>
                <a:cs typeface="Times New Roman" pitchFamily="18" charset="0"/>
              </a:rPr>
              <a:t>Effect of straining cause to synchronize firing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n-lt"/>
                <a:cs typeface="Times New Roman" pitchFamily="18" charset="0"/>
              </a:rPr>
              <a:t>Stress-strain fluctuations change connections strength in neural networks &amp; vary neural networks substrates (memory sites)</a:t>
            </a:r>
            <a:endParaRPr lang="en-US" sz="2800" dirty="0">
              <a:latin typeface="+mn-lt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075" y="5734050"/>
            <a:ext cx="3971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6" descr="https://encrypted-tbn2.gstatic.com/images?q=tbn:ANd9GcQyB6MfVqIVBFjvsxIE5eZj3IgDY54NnxStBH-2SgAjXhTHld36CA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1238" y="1918953"/>
            <a:ext cx="33623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071142" y="33922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effectLst/>
                <a:ea typeface="Calibri" panose="020F0502020204030204" pitchFamily="34" charset="0"/>
              </a:rPr>
              <a:t>100 nm size of cell's membrane changes </a:t>
            </a:r>
          </a:p>
          <a:p>
            <a:r>
              <a:rPr lang="en-CA" dirty="0" smtClean="0">
                <a:effectLst/>
                <a:ea typeface="Calibri" panose="020F0502020204030204" pitchFamily="34" charset="0"/>
              </a:rPr>
              <a:t>in  ion transfers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78293" y="4158734"/>
            <a:ext cx="3001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kern="1800" dirty="0" smtClean="0">
                <a:ea typeface="Times New Roman" panose="02020603050405020304" pitchFamily="18" charset="0"/>
              </a:rPr>
              <a:t>(</a:t>
            </a:r>
            <a:r>
              <a:rPr lang="en-CA" kern="1800" dirty="0" err="1" smtClean="0">
                <a:ea typeface="Times New Roman" panose="02020603050405020304" pitchFamily="18" charset="0"/>
                <a:cs typeface="Latha" panose="020B0604020202020204" pitchFamily="34" charset="0"/>
                <a:hlinkClick r:id="rId5"/>
              </a:rPr>
              <a:t>Jinkee</a:t>
            </a:r>
            <a:r>
              <a:rPr lang="en-CA" kern="1800" dirty="0" smtClean="0">
                <a:ea typeface="Times New Roman" panose="02020603050405020304" pitchFamily="18" charset="0"/>
                <a:cs typeface="Latha" panose="020B0604020202020204" pitchFamily="34" charset="0"/>
                <a:hlinkClick r:id="rId5"/>
              </a:rPr>
              <a:t> Lee</a:t>
            </a:r>
            <a:r>
              <a:rPr lang="en-CA" kern="1800" dirty="0" smtClean="0">
                <a:ea typeface="Times New Roman" panose="02020603050405020304" pitchFamily="18" charset="0"/>
              </a:rPr>
              <a:t>1, </a:t>
            </a:r>
            <a:r>
              <a:rPr lang="en-CA" kern="1800" dirty="0" smtClean="0">
                <a:ea typeface="Times New Roman" panose="02020603050405020304" pitchFamily="18" charset="0"/>
                <a:cs typeface="Latha" panose="020B0604020202020204" pitchFamily="34" charset="0"/>
              </a:rPr>
              <a:t>et al</a:t>
            </a:r>
            <a:r>
              <a:rPr lang="en-CA" kern="1800" dirty="0" smtClean="0">
                <a:ea typeface="Times New Roman" panose="02020603050405020304" pitchFamily="18" charset="0"/>
              </a:rPr>
              <a:t> ; </a:t>
            </a:r>
            <a:r>
              <a:rPr lang="en-CA" dirty="0" smtClean="0">
                <a:ea typeface="Times New Roman" panose="02020603050405020304" pitchFamily="18" charset="0"/>
              </a:rPr>
              <a:t>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Angular Strain &amp; Strain Residue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5185" y="1659523"/>
            <a:ext cx="4396339" cy="41957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Strains work in different directions internally  nullify  each other in large scales in normal range stress fields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Angular strains may remain significant, supporting strain “residues”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075" y="5734050"/>
            <a:ext cx="3971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7252" y="2326105"/>
            <a:ext cx="3019926" cy="1074821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7252" y="3403684"/>
            <a:ext cx="3052011" cy="11843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03027" y="4832502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Jaques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S. Milner; et al; 2012)</a:t>
            </a:r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7095" y="1315453"/>
            <a:ext cx="2983831" cy="9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79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1852</TotalTime>
  <Words>882</Words>
  <Application>Microsoft Office PowerPoint</Application>
  <PresentationFormat>Widescreen</PresentationFormat>
  <Paragraphs>110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Latha</vt:lpstr>
      <vt:lpstr>Times New Roman</vt:lpstr>
      <vt:lpstr>Wingdings</vt:lpstr>
      <vt:lpstr>Wingdings 3</vt:lpstr>
      <vt:lpstr>Ion</vt:lpstr>
      <vt:lpstr>Application of the Viscoelasticity of the Brain Tissues to Describe Waking-Sleep Continuity Theory  Mostafa M. Dini</vt:lpstr>
      <vt:lpstr>Brain Activities &amp; Their Connections</vt:lpstr>
      <vt:lpstr>Part One</vt:lpstr>
      <vt:lpstr>Definition of Stress</vt:lpstr>
      <vt:lpstr>Stress Load and its Regulation</vt:lpstr>
      <vt:lpstr>Straining ranges in normal range</vt:lpstr>
      <vt:lpstr>Stress Field</vt:lpstr>
      <vt:lpstr>Interaction Between  Macro and Micro</vt:lpstr>
      <vt:lpstr>Angular Strain &amp; Strain Residue</vt:lpstr>
      <vt:lpstr>Difference between Normal Elastic &amp; Viscoelastic Tissue</vt:lpstr>
      <vt:lpstr>Linear &amp; Nonlinear Viscoelastics</vt:lpstr>
      <vt:lpstr>Part 2</vt:lpstr>
      <vt:lpstr>Relating Tissues Physical Activities to Mind Activities</vt:lpstr>
      <vt:lpstr>Expansion of Brain Activity in Recalls &amp; Creations</vt:lpstr>
      <vt:lpstr>Part 3</vt:lpstr>
      <vt:lpstr>Change from Waking to Sleeping State</vt:lpstr>
      <vt:lpstr>Change from Waking to Sleeping State (cont.)</vt:lpstr>
      <vt:lpstr>Change from Waking to Sleeping State (cont.)</vt:lpstr>
      <vt:lpstr>Continuity Between Different States of Mind</vt:lpstr>
      <vt:lpstr>Conclusion</vt:lpstr>
      <vt:lpstr>Conclusion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Mostaf Dini</dc:creator>
  <cp:lastModifiedBy>Mostaf Dini</cp:lastModifiedBy>
  <cp:revision>129</cp:revision>
  <dcterms:created xsi:type="dcterms:W3CDTF">2014-10-14T01:44:21Z</dcterms:created>
  <dcterms:modified xsi:type="dcterms:W3CDTF">2014-10-30T00:07:07Z</dcterms:modified>
</cp:coreProperties>
</file>